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>
        <p:scale>
          <a:sx n="77" d="100"/>
          <a:sy n="77" d="100"/>
        </p:scale>
        <p:origin x="-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3C764AEE-EE58-4C00-B14E-78BEA2234EFA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BBE03597-506C-4875-ACB1-955A154B58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9821-BB9A-4D02-AF60-BDD9B4378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7877-1979-461E-BD5B-3D77F8703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FBF6-EF12-41B5-8651-85B5544E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5379-774F-4202-9C2D-F4EC5148B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78B7-EDF2-413A-9289-6EC7D1CFE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FCDE8-4B7E-4D2C-91BB-5F04D50E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C8975-E54E-4A6E-8229-D97E39BF8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71C3-98F2-41F8-901B-7B3E1A50E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9907-EAAD-4D41-8536-D11A897D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88E3-F5DC-48B3-8F8E-A2171BC7E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6D4D-CE83-4BB9-8375-FEFAB4E66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F1F2945-731F-48CC-9BF0-C0767D588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franklinmaxim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havetoknow.files.wordpress.com/2008/07/coin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Amnesty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noun</a:t>
            </a:r>
            <a:r>
              <a:rPr lang="en-US" dirty="0" smtClean="0"/>
              <a:t>) a general pardon for an offense against a government; in general, any act of forgiveness or absolution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590800" y="37338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Many political prisoners were freed under the </a:t>
            </a:r>
            <a:r>
              <a:rPr lang="en-US" i="1" dirty="0" smtClean="0"/>
              <a:t>amnesty</a:t>
            </a:r>
            <a:r>
              <a:rPr lang="en-US" dirty="0" smtClean="0"/>
              <a:t> granted by the new regime. </a:t>
            </a:r>
            <a:endParaRPr lang="en-US" dirty="0"/>
          </a:p>
        </p:txBody>
      </p:sp>
      <p:pic>
        <p:nvPicPr>
          <p:cNvPr id="20482" name="Picture 2" descr="http://www.turkishforum.com.tr/en/content/wp-content/uploads/2009/07/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000"/>
            <a:ext cx="3200400" cy="3200400"/>
          </a:xfrm>
          <a:prstGeom prst="rect">
            <a:avLst/>
          </a:prstGeom>
          <a:noFill/>
        </p:spPr>
      </p:pic>
      <p:pic>
        <p:nvPicPr>
          <p:cNvPr id="20484" name="Picture 4" descr="http://www.muslimvideo.com/tv/thumb/1_14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Fractious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tending to be troublesome; unruly, quarrelsome, contrary; unpredictable 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refractory, recalcitrant, peevish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52400" y="15240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It seems as if even the smoothest-running organizations contain one or two </a:t>
            </a:r>
            <a:r>
              <a:rPr lang="en-US" i="1" dirty="0" smtClean="0"/>
              <a:t>fractious</a:t>
            </a:r>
            <a:r>
              <a:rPr lang="en-US" dirty="0" smtClean="0"/>
              <a:t> elements. </a:t>
            </a:r>
            <a:endParaRPr lang="en-US" dirty="0"/>
          </a:p>
        </p:txBody>
      </p:sp>
      <p:pic>
        <p:nvPicPr>
          <p:cNvPr id="11266" name="Picture 2" descr="http://i.ehow.com/images/GlobalPhoto/Articles/5108602/238836-main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noFill/>
        </p:spPr>
      </p:pic>
      <p:pic>
        <p:nvPicPr>
          <p:cNvPr id="11268" name="Picture 4" descr="http://www.momlogic.com/images/privacy_ple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2857500" cy="2600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05800" y="6019800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Precept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noun</a:t>
            </a:r>
            <a:r>
              <a:rPr lang="en-US" dirty="0" smtClean="0"/>
              <a:t>) a rule of conduct or action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principle, maxim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105400" y="3048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Many religions follow the </a:t>
            </a:r>
            <a:r>
              <a:rPr lang="en-US" i="1" dirty="0" smtClean="0"/>
              <a:t>precept</a:t>
            </a:r>
            <a:r>
              <a:rPr lang="en-US" dirty="0" smtClean="0"/>
              <a:t> that it is important to treat others as you, yourself, would like to be treated.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1447800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http://www.franklinmaxims.com/</a:t>
            </a:r>
            <a:endParaRPr lang="en-US" dirty="0"/>
          </a:p>
        </p:txBody>
      </p:sp>
      <p:pic>
        <p:nvPicPr>
          <p:cNvPr id="10242" name="Picture 2" descr="http://www.imjustpassinthru.com/Iimages/bib_sc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345513" cy="2286000"/>
          </a:xfrm>
          <a:prstGeom prst="rect">
            <a:avLst/>
          </a:prstGeom>
          <a:noFill/>
        </p:spPr>
      </p:pic>
      <p:pic>
        <p:nvPicPr>
          <p:cNvPr id="2" name="Picture 2" descr="http://media1.suburbanchicagonews.com/multimedia/JO29_LWWPFE_P1_scn_feed_20090828_23_45_18_28389-110-165.imageCont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2600325" cy="17335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19400" y="1295400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Respect</a:t>
            </a:r>
          </a:p>
          <a:p>
            <a:r>
              <a:rPr lang="en-US" sz="3600" dirty="0" smtClean="0">
                <a:latin typeface="Algerian" pitchFamily="82" charset="0"/>
              </a:rPr>
              <a:t>Honor </a:t>
            </a:r>
          </a:p>
          <a:p>
            <a:r>
              <a:rPr lang="en-US" sz="3600" dirty="0" smtClean="0">
                <a:latin typeface="Algerian" pitchFamily="82" charset="0"/>
              </a:rPr>
              <a:t>Wisdom</a:t>
            </a:r>
          </a:p>
          <a:p>
            <a:r>
              <a:rPr lang="en-US" sz="3600" dirty="0" smtClean="0">
                <a:latin typeface="Algerian" pitchFamily="82" charset="0"/>
              </a:rPr>
              <a:t>Courage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Salutary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beneficial, helpful; healthful, wholesome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salubrious, curative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257800" y="2286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The cute new puppy had a </a:t>
            </a:r>
            <a:r>
              <a:rPr lang="en-US" i="1" dirty="0" smtClean="0"/>
              <a:t>salutary </a:t>
            </a:r>
            <a:r>
              <a:rPr lang="en-US" dirty="0" smtClean="0"/>
              <a:t>effect on her health.</a:t>
            </a:r>
            <a:endParaRPr lang="en-US" dirty="0"/>
          </a:p>
        </p:txBody>
      </p:sp>
      <p:pic>
        <p:nvPicPr>
          <p:cNvPr id="9218" name="Picture 2" descr="https://www.fsinh.com/Store/images/Multi-vitam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990600"/>
            <a:ext cx="2171700" cy="3177921"/>
          </a:xfrm>
          <a:prstGeom prst="rect">
            <a:avLst/>
          </a:prstGeom>
          <a:noFill/>
        </p:spPr>
      </p:pic>
      <p:pic>
        <p:nvPicPr>
          <p:cNvPr id="9220" name="Picture 4" descr="http://www.businesspundit.com/wp-content/uploads/2009/04/exerc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333375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Scathing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bitterly severe, withering; causing great harm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searing, harsh, ferocious, savage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2514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Sometimes a carefully reasoned discussion does more to change people’s minds than a </a:t>
            </a:r>
            <a:r>
              <a:rPr lang="en-US" i="1" dirty="0" smtClean="0"/>
              <a:t>scathing </a:t>
            </a:r>
            <a:r>
              <a:rPr lang="en-US" dirty="0" smtClean="0"/>
              <a:t>attack. </a:t>
            </a:r>
            <a:endParaRPr lang="en-US" dirty="0"/>
          </a:p>
        </p:txBody>
      </p:sp>
      <p:pic>
        <p:nvPicPr>
          <p:cNvPr id="8194" name="Picture 2" descr="http://open.salon.com/blog/man_talk_now/recent/page/files/argument1227837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175" y="0"/>
            <a:ext cx="3933825" cy="2952750"/>
          </a:xfrm>
          <a:prstGeom prst="rect">
            <a:avLst/>
          </a:prstGeom>
          <a:noFill/>
        </p:spPr>
      </p:pic>
      <p:pic>
        <p:nvPicPr>
          <p:cNvPr id="8196" name="Picture 4" descr="http://www.dalhartpolice.com/abusep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19200"/>
            <a:ext cx="2120900" cy="305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Scourge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verb</a:t>
            </a:r>
            <a:r>
              <a:rPr lang="en-US" dirty="0" smtClean="0"/>
              <a:t>) to whip, punish severely; </a:t>
            </a:r>
            <a:r>
              <a:rPr lang="en-US" b="1" dirty="0" smtClean="0"/>
              <a:t>(noun)</a:t>
            </a:r>
            <a:r>
              <a:rPr lang="en-US" dirty="0" smtClean="0"/>
              <a:t> a cause of affliction or suffering; a source of severe punishment or criticism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flog, beat, bane, plague, pestilence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638800" y="1524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Jonathan Swift used wit to </a:t>
            </a:r>
            <a:r>
              <a:rPr lang="en-US" i="1" dirty="0" smtClean="0"/>
              <a:t>scourge</a:t>
            </a:r>
            <a:r>
              <a:rPr lang="en-US" dirty="0" smtClean="0"/>
              <a:t> the British government for its cruel treatment of Ireland.</a:t>
            </a:r>
            <a:endParaRPr lang="en-US" dirty="0"/>
          </a:p>
        </p:txBody>
      </p:sp>
      <p:pic>
        <p:nvPicPr>
          <p:cNvPr id="7170" name="Picture 2" descr="http://www.aerospaceweb.org/question/history/sound-barrier/w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2320290" cy="3200400"/>
          </a:xfrm>
          <a:prstGeom prst="rect">
            <a:avLst/>
          </a:prstGeom>
          <a:noFill/>
        </p:spPr>
      </p:pic>
      <p:pic>
        <p:nvPicPr>
          <p:cNvPr id="7172" name="Picture 4" descr="http://2.bp.blogspot.com/_hWKrRpAbjb0/SXfky1bp-hI/AAAAAAAADf4/4nwGj7J3Wyk/s400/punis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218503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Sepulchral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funereal, typical of the tomb; extremely gloomy or dismal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doleful, lugubrious, mortuary</a:t>
            </a:r>
            <a:endParaRPr lang="en-US" b="1" dirty="0" smtClean="0"/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57200" y="12192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My sister announced in a severe and </a:t>
            </a:r>
            <a:r>
              <a:rPr lang="en-US" i="1" dirty="0" smtClean="0"/>
              <a:t>sepulchral</a:t>
            </a:r>
            <a:r>
              <a:rPr lang="en-US" dirty="0" smtClean="0"/>
              <a:t> tone of voice that we were out of cookies. </a:t>
            </a:r>
            <a:endParaRPr lang="en-US" dirty="0"/>
          </a:p>
        </p:txBody>
      </p:sp>
      <p:pic>
        <p:nvPicPr>
          <p:cNvPr id="6146" name="Picture 2" descr="http://dalesman.files.wordpress.com/2009/01/a-sepulchral-carved-stone-thought-to-be-that-of-the-grandson-of-the-fou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2873375" cy="3828985"/>
          </a:xfrm>
          <a:prstGeom prst="rect">
            <a:avLst/>
          </a:prstGeom>
          <a:noFill/>
        </p:spPr>
      </p:pic>
      <p:pic>
        <p:nvPicPr>
          <p:cNvPr id="6148" name="Picture 4" descr="http://www.benhammott.com/pontils-tomb/pontils-tomb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2797175" cy="1821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Soporific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tending to cause sleep, relating to sleepiness or lethargy; </a:t>
            </a:r>
            <a:r>
              <a:rPr lang="en-US" b="1" dirty="0" smtClean="0"/>
              <a:t>(noun)</a:t>
            </a:r>
            <a:r>
              <a:rPr lang="en-US" dirty="0" smtClean="0"/>
              <a:t> something that induces sleep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narcotic, anesthetic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638800" y="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He claimed that the musical, despite its energy, was </a:t>
            </a:r>
            <a:r>
              <a:rPr lang="en-US" i="1" dirty="0" smtClean="0"/>
              <a:t>soporific</a:t>
            </a:r>
            <a:r>
              <a:rPr lang="en-US" dirty="0" smtClean="0"/>
              <a:t> and that he had slept through the entire second act. </a:t>
            </a:r>
            <a:endParaRPr lang="en-US" dirty="0"/>
          </a:p>
        </p:txBody>
      </p:sp>
      <p:pic>
        <p:nvPicPr>
          <p:cNvPr id="5122" name="Picture 2" descr="http://pervegalit.files.wordpress.com/2008/03/ben-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067050" cy="3009900"/>
          </a:xfrm>
          <a:prstGeom prst="rect">
            <a:avLst/>
          </a:prstGeom>
          <a:noFill/>
        </p:spPr>
      </p:pic>
      <p:pic>
        <p:nvPicPr>
          <p:cNvPr id="2" name="Picture 2" descr="http://t2.gstatic.com/images?q=tbn:ANd9GcQDHR8_-vpVzXo9bD43aoxRlqGpErKGwwVTaqIWrk3jxk_QGl4&amp;t=1&amp;usg=__oXDR4rIL2p9CPzRbO8Anqvjt7VA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2667000" cy="2707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Straitlaced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extremely strict in regard to moral standards and conduct; prudish, puritanical</a:t>
            </a:r>
          </a:p>
          <a:p>
            <a:pPr algn="l" eaLnBrk="1" hangingPunct="1">
              <a:lnSpc>
                <a:spcPct val="80000"/>
              </a:lnSpc>
            </a:pPr>
            <a:endParaRPr lang="en-US" sz="2800" b="1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Synonym: </a:t>
            </a:r>
            <a:r>
              <a:rPr lang="en-US" sz="2800" dirty="0" smtClean="0"/>
              <a:t>highly conventional, overly strict, stuffy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638800" y="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The Puritans were very </a:t>
            </a:r>
            <a:r>
              <a:rPr lang="en-US" i="1" dirty="0" smtClean="0"/>
              <a:t>straitlaced</a:t>
            </a:r>
            <a:r>
              <a:rPr lang="en-US" dirty="0" smtClean="0"/>
              <a:t> in their daily living. </a:t>
            </a:r>
            <a:endParaRPr lang="en-US" dirty="0"/>
          </a:p>
        </p:txBody>
      </p:sp>
      <p:pic>
        <p:nvPicPr>
          <p:cNvPr id="4098" name="Picture 2" descr="http://www.sonofthesouth.net/revolutionary-war/pilgrims/puritan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733675" cy="3577628"/>
          </a:xfrm>
          <a:prstGeom prst="rect">
            <a:avLst/>
          </a:prstGeom>
          <a:noFill/>
        </p:spPr>
      </p:pic>
      <p:pic>
        <p:nvPicPr>
          <p:cNvPr id="4100" name="Picture 4" descr="http://poemshape.files.wordpress.com/2009/05/anne_bradstreet-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19200"/>
            <a:ext cx="2307102" cy="2743200"/>
          </a:xfrm>
          <a:prstGeom prst="rect">
            <a:avLst/>
          </a:prstGeom>
          <a:noFill/>
        </p:spPr>
      </p:pic>
      <p:pic>
        <p:nvPicPr>
          <p:cNvPr id="4102" name="Picture 6" descr="http://groups.colgate.edu/aarislam/Tibetan_female_mon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76400"/>
            <a:ext cx="3303651" cy="211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Transient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lasting only a short time, fleeting; </a:t>
            </a:r>
            <a:r>
              <a:rPr lang="en-US" b="1" dirty="0" smtClean="0"/>
              <a:t>(noun)</a:t>
            </a:r>
            <a:r>
              <a:rPr lang="en-US" dirty="0" smtClean="0"/>
              <a:t> one who stays only a short time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impermanent, ephemeral, evanescent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486400" y="3810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His bad mood was </a:t>
            </a:r>
            <a:r>
              <a:rPr lang="en-US" i="1" dirty="0" smtClean="0"/>
              <a:t>transient</a:t>
            </a:r>
            <a:r>
              <a:rPr lang="en-US" dirty="0" smtClean="0"/>
              <a:t>, and by the time he’d finished his breakfast, he was smiling. </a:t>
            </a:r>
            <a:endParaRPr lang="en-US" dirty="0"/>
          </a:p>
        </p:txBody>
      </p:sp>
      <p:pic>
        <p:nvPicPr>
          <p:cNvPr id="3074" name="Picture 2" descr="http://mybearsandblackhawksblog.files.wordpress.com/2007/08/cedric-benson-v-col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810000" cy="26860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00400" y="7620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Super Bowl XLI</a:t>
            </a:r>
            <a:endParaRPr lang="en-US" b="1" dirty="0"/>
          </a:p>
        </p:txBody>
      </p:sp>
      <p:pic>
        <p:nvPicPr>
          <p:cNvPr id="3076" name="Picture 4" descr="http://www.wearethepostmen.com/wp-content/uploads/2006/11/rex_grossman_bears_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676400"/>
            <a:ext cx="400050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Unwieldy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not easily carried, handled or managed because of size or complexity</a:t>
            </a:r>
          </a:p>
          <a:p>
            <a:pPr algn="l" eaLnBrk="1" hangingPunct="1">
              <a:lnSpc>
                <a:spcPct val="80000"/>
              </a:lnSpc>
            </a:pPr>
            <a:endParaRPr lang="en-US" sz="2800" b="1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Synonym: </a:t>
            </a:r>
            <a:r>
              <a:rPr lang="en-US" sz="2800" dirty="0" smtClean="0"/>
              <a:t>cumbersome, bulky, clumsy, impractical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0" y="121920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We loaded the truck with the chairs and the coffee table, but the grand piano was too </a:t>
            </a:r>
            <a:r>
              <a:rPr lang="en-US" i="1" dirty="0" smtClean="0"/>
              <a:t>unwieldy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" name="Picture 2" descr="http://www.webweaver.nu/clipart/img/entertainment/music/baby-grand-pi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362325" cy="3882592"/>
          </a:xfrm>
          <a:prstGeom prst="rect">
            <a:avLst/>
          </a:prstGeom>
          <a:noFill/>
        </p:spPr>
      </p:pic>
      <p:pic>
        <p:nvPicPr>
          <p:cNvPr id="3" name="Picture 4" descr="http://www.mccabelumber.com/InteriorStairs/Images/MainPhoto-Stai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1" y="2057400"/>
            <a:ext cx="2940222" cy="227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Autonomy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noun</a:t>
            </a:r>
            <a:r>
              <a:rPr lang="en-US" dirty="0" smtClean="0"/>
              <a:t>) self-government, political control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home rule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762000" y="243840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Even after the thirteen colonies gained </a:t>
            </a:r>
            <a:r>
              <a:rPr lang="en-US" i="1" dirty="0" smtClean="0"/>
              <a:t>autonomy</a:t>
            </a:r>
            <a:r>
              <a:rPr lang="en-US" dirty="0" smtClean="0"/>
              <a:t> from England, many Americans clung to English traditions. </a:t>
            </a:r>
            <a:endParaRPr lang="en-US" dirty="0"/>
          </a:p>
        </p:txBody>
      </p:sp>
      <p:pic>
        <p:nvPicPr>
          <p:cNvPr id="19458" name="Picture 2" descr="http://www.rootsweb.ancestry.com/~orbchdar/images/AmericanRevolution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369112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Vapid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dull, uninteresting, tiresome; lacking in sharpness, flavor, liveliness, or force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insipid, lifeless, colorless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8" name="Picture 4" descr="http://www.drewflaherty.com/images/boring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4800599" cy="3429000"/>
          </a:xfrm>
          <a:prstGeom prst="rect">
            <a:avLst/>
          </a:prstGeom>
          <a:noFill/>
        </p:spPr>
      </p:pic>
      <p:pic>
        <p:nvPicPr>
          <p:cNvPr id="1026" name="Picture 2" descr="http://z.about.com/d/animatedtv/1/0/U/K/familyGuy_Chris_dull_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2438400" cy="3048000"/>
          </a:xfrm>
          <a:prstGeom prst="rect">
            <a:avLst/>
          </a:prstGeom>
          <a:noFill/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638800" y="31242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While critics called the movie </a:t>
            </a:r>
            <a:r>
              <a:rPr lang="en-US" i="1" dirty="0" smtClean="0"/>
              <a:t>vapid</a:t>
            </a:r>
            <a:r>
              <a:rPr lang="en-US" dirty="0" smtClean="0"/>
              <a:t>, I thought the performers were very compelling.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Axiomatic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self-evident, expressing a universally accepted principle or rule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taken for granted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724400" y="5334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One should not accept the idea that the camera never lies as an </a:t>
            </a:r>
            <a:r>
              <a:rPr lang="en-US" i="1" dirty="0" smtClean="0"/>
              <a:t>axiomatic</a:t>
            </a:r>
            <a:r>
              <a:rPr lang="en-US" dirty="0" smtClean="0"/>
              <a:t> truth. </a:t>
            </a:r>
            <a:endParaRPr lang="en-US" dirty="0"/>
          </a:p>
        </p:txBody>
      </p:sp>
      <p:pic>
        <p:nvPicPr>
          <p:cNvPr id="18434" name="Picture 2" descr="http://www.inquisitr.com/wp-content/jessica-simpson-f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295400"/>
            <a:ext cx="2014330" cy="289560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Jefferson and our founding fathers saw life, liberty and the pursuit of happiness as </a:t>
            </a:r>
            <a:r>
              <a:rPr lang="en-US" i="1" dirty="0" smtClean="0"/>
              <a:t>axiomatic</a:t>
            </a:r>
            <a:r>
              <a:rPr lang="en-US" dirty="0" smtClean="0"/>
              <a:t> truths. </a:t>
            </a:r>
            <a:endParaRPr lang="en-US" dirty="0"/>
          </a:p>
        </p:txBody>
      </p:sp>
      <p:pic>
        <p:nvPicPr>
          <p:cNvPr id="2" name="Picture 2" descr="http://thebsreport.files.wordpress.com/2009/05/americanfla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2324100" cy="1972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Blazon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verb</a:t>
            </a:r>
            <a:r>
              <a:rPr lang="en-US" dirty="0" smtClean="0"/>
              <a:t>) to adorn or embellish; to display conspicuously; to publish or proclaim widely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broadcast, trumpet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04800" y="114300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They will </a:t>
            </a:r>
            <a:r>
              <a:rPr lang="en-US" i="1" dirty="0" smtClean="0"/>
              <a:t>blazon</a:t>
            </a:r>
            <a:r>
              <a:rPr lang="en-US" dirty="0" smtClean="0"/>
              <a:t> the results of the election across the internet and every television set in the land.</a:t>
            </a:r>
            <a:endParaRPr lang="en-US" dirty="0"/>
          </a:p>
        </p:txBody>
      </p:sp>
      <p:pic>
        <p:nvPicPr>
          <p:cNvPr id="17410" name="Picture 2" descr="http://www.bumperstickerz.com/images/10000225-00-01-00-00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4191000" cy="1851838"/>
          </a:xfrm>
          <a:prstGeom prst="rect">
            <a:avLst/>
          </a:prstGeom>
          <a:noFill/>
        </p:spPr>
      </p:pic>
      <p:pic>
        <p:nvPicPr>
          <p:cNvPr id="17412" name="Picture 4" descr="http://www.elle.com/var/ezflow_site/storage/images/elle/entertainment/movies-tv/15-reasons-to-love-your-job/office-space/3374020-2-eng-US/Office-Sp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3810000" cy="2250812"/>
          </a:xfrm>
          <a:prstGeom prst="rect">
            <a:avLst/>
          </a:prstGeom>
          <a:noFill/>
        </p:spPr>
      </p:pic>
      <p:pic>
        <p:nvPicPr>
          <p:cNvPr id="3" name="Picture 2" descr="http://rlv.zcache.com/earlys_hat-p148145290720045688qz14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0"/>
            <a:ext cx="1308100" cy="1308100"/>
          </a:xfrm>
          <a:prstGeom prst="rect">
            <a:avLst/>
          </a:prstGeom>
          <a:noFill/>
        </p:spPr>
      </p:pic>
      <p:pic>
        <p:nvPicPr>
          <p:cNvPr id="4" name="Picture 2" descr="http://img.sparknotes.com/content/sparklife/sparktalk/scarletletter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133600"/>
            <a:ext cx="2874545" cy="215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Caveat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9530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noun</a:t>
            </a:r>
            <a:r>
              <a:rPr lang="en-US" dirty="0" smtClean="0"/>
              <a:t>) a warning or caution to prevent misunderstanding or discourage behavior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admonition, word to the wise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105400" y="5334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The well known Latin phrase “</a:t>
            </a:r>
            <a:r>
              <a:rPr lang="en-US" i="1" dirty="0" smtClean="0"/>
              <a:t>caveat</a:t>
            </a:r>
            <a:r>
              <a:rPr lang="en-US" dirty="0" smtClean="0"/>
              <a:t> emptor” means buyer beware. </a:t>
            </a:r>
            <a:endParaRPr lang="en-US" dirty="0"/>
          </a:p>
        </p:txBody>
      </p:sp>
      <p:pic>
        <p:nvPicPr>
          <p:cNvPr id="16390" name="Picture 6" descr="http://www.hooksigns.com/i/PRODUCT%20IMAGES/PRIVATE-PARKING-Unauthor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2178050" cy="3267075"/>
          </a:xfrm>
          <a:prstGeom prst="rect">
            <a:avLst/>
          </a:prstGeom>
          <a:noFill/>
        </p:spPr>
      </p:pic>
      <p:pic>
        <p:nvPicPr>
          <p:cNvPr id="18434" name="Picture 2" descr="http://t1.gstatic.com/images?q=tbn:ANd9GcTewk-a2r8MeefbzvQRXjvhAug-zuaTBRHRB5sGjvfVhcwg5i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4514850" cy="3031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Equitable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fair, just, embodying principles of justice 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right, reasonable, evenhanded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410200" y="3048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He did more work, so a sixty-forty split of the profits seemed an </a:t>
            </a:r>
            <a:r>
              <a:rPr lang="en-US" i="1" dirty="0" smtClean="0"/>
              <a:t>equitable</a:t>
            </a:r>
            <a:r>
              <a:rPr lang="en-US" dirty="0" smtClean="0"/>
              <a:t> arrangement. </a:t>
            </a:r>
            <a:endParaRPr lang="en-US" dirty="0"/>
          </a:p>
        </p:txBody>
      </p:sp>
      <p:pic>
        <p:nvPicPr>
          <p:cNvPr id="15362" name="Picture 2" descr="http://www.protectfinancialid.org.au/images/useruploadedimages/golden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2885515" cy="3095625"/>
          </a:xfrm>
          <a:prstGeom prst="rect">
            <a:avLst/>
          </a:prstGeom>
          <a:noFill/>
        </p:spPr>
      </p:pic>
      <p:pic>
        <p:nvPicPr>
          <p:cNvPr id="2" name="Picture 2" descr="http://www.theoccidentalobserver.net/authors/puritan.bmp"/>
          <p:cNvPicPr>
            <a:picLocks noChangeAspect="1" noChangeArrowheads="1"/>
          </p:cNvPicPr>
          <p:nvPr/>
        </p:nvPicPr>
        <p:blipFill>
          <a:blip r:embed="rId3" cstate="print"/>
          <a:srcRect l="14294" t="14298" r="16813"/>
          <a:stretch>
            <a:fillRect/>
          </a:stretch>
        </p:blipFill>
        <p:spPr bwMode="auto">
          <a:xfrm>
            <a:off x="152400" y="1143000"/>
            <a:ext cx="3733800" cy="3101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38600" y="1524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would say an hour in the stocks is an </a:t>
            </a:r>
            <a:r>
              <a:rPr lang="en-US" i="1" dirty="0" smtClean="0"/>
              <a:t>equitable</a:t>
            </a:r>
            <a:r>
              <a:rPr lang="en-US" dirty="0" smtClean="0"/>
              <a:t> punishment for chewing gum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Extricate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verb</a:t>
            </a:r>
            <a:r>
              <a:rPr lang="en-US" dirty="0" smtClean="0"/>
              <a:t>) to free from entanglements or difficulties; to remove with effort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disentangle, extract, disengage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685800" y="17526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The ring must have slid off my finger as I was trying to </a:t>
            </a:r>
            <a:r>
              <a:rPr lang="en-US" i="1" dirty="0" smtClean="0"/>
              <a:t>extricate</a:t>
            </a:r>
            <a:r>
              <a:rPr lang="en-US" dirty="0" smtClean="0"/>
              <a:t> the fish from the net. </a:t>
            </a:r>
            <a:endParaRPr lang="en-US" dirty="0"/>
          </a:p>
        </p:txBody>
      </p:sp>
      <p:pic>
        <p:nvPicPr>
          <p:cNvPr id="14338" name="Picture 2" descr="http://bp3.blogger.com/_cnlVoflExuo/SDib6gRvyQI/AAAAAAAABXE/Ax_PDinlOj8/s400/find_the_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334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algn="l" eaLnBrk="1" hangingPunct="1"/>
            <a:r>
              <a:rPr lang="en-US" dirty="0" smtClean="0"/>
              <a:t>  Filch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verb</a:t>
            </a:r>
            <a:r>
              <a:rPr lang="en-US" dirty="0" smtClean="0"/>
              <a:t>) to steal, especially in a sneaky way and in petty amounts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pilfer, purloin, swipe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181600" y="304800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If you </a:t>
            </a:r>
            <a:r>
              <a:rPr lang="en-US" i="1" dirty="0" smtClean="0"/>
              <a:t>filch</a:t>
            </a:r>
            <a:r>
              <a:rPr lang="en-US" dirty="0" smtClean="0"/>
              <a:t> pennies from the cash drawer, you are unlikely, after a while, to be satisfied with only pennies. </a:t>
            </a:r>
            <a:endParaRPr lang="en-US" dirty="0"/>
          </a:p>
        </p:txBody>
      </p:sp>
      <p:pic>
        <p:nvPicPr>
          <p:cNvPr id="13314" name="Picture 2" descr="http://www.junkdrawerblog.com/wp-content/uploads/2008/04/windowslivewriterwhatsintherealjunkdrawer-110cdthe-real-junk-draw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"/>
            <a:ext cx="3654003" cy="2728790"/>
          </a:xfrm>
          <a:prstGeom prst="rect">
            <a:avLst/>
          </a:prstGeom>
          <a:noFill/>
        </p:spPr>
      </p:pic>
      <p:pic>
        <p:nvPicPr>
          <p:cNvPr id="13316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667000"/>
            <a:ext cx="714375" cy="496956"/>
          </a:xfrm>
          <a:prstGeom prst="rect">
            <a:avLst/>
          </a:prstGeom>
          <a:noFill/>
        </p:spPr>
      </p:pic>
      <p:pic>
        <p:nvPicPr>
          <p:cNvPr id="2" name="Picture 2" descr="http://images1.wikia.nocookie.net/__cb20070418043511/harrypotter/images/6/60/Filch-Nor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609600"/>
            <a:ext cx="278792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Flout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verb</a:t>
            </a:r>
            <a:r>
              <a:rPr lang="en-US" dirty="0" smtClean="0"/>
              <a:t>) to mock, treat with contempt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Synonym: </a:t>
            </a:r>
            <a:r>
              <a:rPr lang="en-US" dirty="0" smtClean="0"/>
              <a:t>scoff at, sneer at, snicker at, scorn</a:t>
            </a:r>
          </a:p>
          <a:p>
            <a:pPr algn="l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334000" y="30480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She chose to ignore my advice, not because she wanted to </a:t>
            </a:r>
            <a:r>
              <a:rPr lang="en-US" i="1" dirty="0" smtClean="0"/>
              <a:t>flout</a:t>
            </a:r>
            <a:r>
              <a:rPr lang="en-US" dirty="0" smtClean="0"/>
              <a:t> my beliefs, but because she had strong opinions of her own. </a:t>
            </a:r>
            <a:endParaRPr lang="en-US" dirty="0"/>
          </a:p>
        </p:txBody>
      </p:sp>
      <p:pic>
        <p:nvPicPr>
          <p:cNvPr id="12290" name="Picture 2" descr="http://www.weboword.com/wp-content/uploads/2009/06/flo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648200" cy="2959354"/>
          </a:xfrm>
          <a:prstGeom prst="rect">
            <a:avLst/>
          </a:prstGeom>
          <a:noFill/>
        </p:spPr>
      </p:pic>
      <p:pic>
        <p:nvPicPr>
          <p:cNvPr id="12292" name="Picture 4" descr="http://filipspagnoli.files.wordpress.com/2008/07/mockery-derision-derogatory-scoff-ridic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3000884" cy="2569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8048</TotalTime>
  <Words>852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Amnesty </vt:lpstr>
      <vt:lpstr>Autonomy </vt:lpstr>
      <vt:lpstr>Axiomatic</vt:lpstr>
      <vt:lpstr>Blazon</vt:lpstr>
      <vt:lpstr>Caveat</vt:lpstr>
      <vt:lpstr>Equitable </vt:lpstr>
      <vt:lpstr>Extricate</vt:lpstr>
      <vt:lpstr>  Filch </vt:lpstr>
      <vt:lpstr>Flout </vt:lpstr>
      <vt:lpstr>Fractious</vt:lpstr>
      <vt:lpstr>Precept</vt:lpstr>
      <vt:lpstr>Salutary</vt:lpstr>
      <vt:lpstr>Scathing</vt:lpstr>
      <vt:lpstr>Scourge </vt:lpstr>
      <vt:lpstr>Sepulchral </vt:lpstr>
      <vt:lpstr>Soporific </vt:lpstr>
      <vt:lpstr>Straitlaced </vt:lpstr>
      <vt:lpstr>Transient </vt:lpstr>
      <vt:lpstr>Unwieldy </vt:lpstr>
      <vt:lpstr>Vapid</vt:lpstr>
    </vt:vector>
  </TitlesOfParts>
  <Company> Governors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animosity</dc:title>
  <dc:creator>Jason </dc:creator>
  <cp:lastModifiedBy>image</cp:lastModifiedBy>
  <cp:revision>637</cp:revision>
  <dcterms:created xsi:type="dcterms:W3CDTF">2009-01-16T01:42:30Z</dcterms:created>
  <dcterms:modified xsi:type="dcterms:W3CDTF">2012-10-19T16:25:01Z</dcterms:modified>
</cp:coreProperties>
</file>